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D48C7-C7F3-4C46-A3D4-E3C628668424}" type="datetimeFigureOut">
              <a:rPr lang="en-US" smtClean="0"/>
              <a:t>4/1/15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03DB5-FC72-2E40-B02A-EC634FD70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4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Dilbert cartoon from http://</a:t>
            </a:r>
            <a:r>
              <a:rPr lang="en-US" dirty="0" err="1" smtClean="0"/>
              <a:t>lmsgoncalves.com</a:t>
            </a:r>
            <a:r>
              <a:rPr lang="en-US" dirty="0" smtClean="0"/>
              <a:t>/2014/08/11/sick-tired-losing-time-agile-estimations/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03DB5-FC72-2E40-B02A-EC634FD706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1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SPMH, p 209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03DB5-FC72-2E40-B02A-EC634FD706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13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SPMH, </a:t>
            </a:r>
            <a:r>
              <a:rPr lang="en-US" dirty="0" err="1" smtClean="0"/>
              <a:t>pp</a:t>
            </a:r>
            <a:r>
              <a:rPr lang="en-US" dirty="0" smtClean="0"/>
              <a:t> 209+</a:t>
            </a:r>
          </a:p>
          <a:p>
            <a:r>
              <a:rPr lang="en-US" dirty="0" smtClean="0"/>
              <a:t>Figure from http://</a:t>
            </a:r>
            <a:r>
              <a:rPr lang="en-US" dirty="0" err="1" smtClean="0"/>
              <a:t>www.bcs.org</a:t>
            </a:r>
            <a:r>
              <a:rPr lang="en-US" dirty="0" smtClean="0"/>
              <a:t>/content/</a:t>
            </a:r>
            <a:r>
              <a:rPr lang="en-US" dirty="0" err="1" smtClean="0"/>
              <a:t>ConWebDoc</a:t>
            </a:r>
            <a:r>
              <a:rPr lang="en-US" dirty="0" smtClean="0"/>
              <a:t>/12439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03DB5-FC72-2E40-B02A-EC634FD706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70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Pp</a:t>
            </a:r>
            <a:r>
              <a:rPr lang="en-US" dirty="0" smtClean="0"/>
              <a:t> 215+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03DB5-FC72-2E40-B02A-EC634FD706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1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Pp</a:t>
            </a:r>
            <a:r>
              <a:rPr lang="en-US" dirty="0" smtClean="0"/>
              <a:t> 220-221.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03DB5-FC72-2E40-B02A-EC634FD706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0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SPMH, p 222.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03DB5-FC72-2E40-B02A-EC634FD706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0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2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9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2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1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1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0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8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5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2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33EAB-A6A1-4C23-9C1F-16D477BC8A77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3C04-ABA9-43E0-8DD8-6DC06C29F0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3E3C04-ABA9-43E0-8DD8-6DC06C29F0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7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-2137568" y="2594768"/>
            <a:ext cx="6049962" cy="1470025"/>
          </a:xfrm>
        </p:spPr>
        <p:txBody>
          <a:bodyPr/>
          <a:lstStyle/>
          <a:p>
            <a:r>
              <a:rPr lang="en-US" dirty="0" smtClean="0"/>
              <a:t>Old School Estimation</a:t>
            </a:r>
            <a:endParaRPr lang="en-US" dirty="0"/>
          </a:p>
        </p:txBody>
      </p:sp>
      <p:pic>
        <p:nvPicPr>
          <p:cNvPr id="4" name="Picture 31" descr="rose4"/>
          <p:cNvPicPr>
            <a:picLocks noChangeAspect="1" noChangeArrowheads="1"/>
          </p:cNvPicPr>
          <p:nvPr/>
        </p:nvPicPr>
        <p:blipFill>
          <a:blip r:embed="rId3">
            <a:alphaModFix/>
          </a:blip>
          <a:srcRect l="12895" t="22858"/>
          <a:stretch>
            <a:fillRect/>
          </a:stretch>
        </p:blipFill>
        <p:spPr bwMode="auto">
          <a:xfrm>
            <a:off x="5784576" y="6300787"/>
            <a:ext cx="3359424" cy="557213"/>
          </a:xfrm>
          <a:prstGeom prst="rect">
            <a:avLst/>
          </a:prstGeom>
          <a:noFill/>
        </p:spPr>
      </p:pic>
      <p:pic>
        <p:nvPicPr>
          <p:cNvPr id="5" name="Picture 4" descr="estimation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219200"/>
            <a:ext cx="6096000" cy="4419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48600" y="0"/>
            <a:ext cx="10513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CSSE579</a:t>
            </a:r>
          </a:p>
          <a:p>
            <a:pPr algn="ctr"/>
            <a:r>
              <a:rPr lang="en-US" dirty="0" smtClean="0"/>
              <a:t>Session </a:t>
            </a:r>
            <a:r>
              <a:rPr lang="en-US" dirty="0" smtClean="0"/>
              <a:t>4</a:t>
            </a:r>
            <a:endParaRPr lang="en-US" dirty="0" smtClean="0"/>
          </a:p>
          <a:p>
            <a:pPr algn="ctr"/>
            <a:r>
              <a:rPr lang="en-US" dirty="0" smtClean="0"/>
              <a:t>Part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30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Phillips’ estimation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the purpose of the estimate, and the desired accuracy.</a:t>
            </a:r>
          </a:p>
          <a:p>
            <a:r>
              <a:rPr lang="en-US" dirty="0" smtClean="0"/>
              <a:t>Use prerequisites whenever they are available.</a:t>
            </a:r>
          </a:p>
          <a:p>
            <a:pPr lvl="1"/>
            <a:r>
              <a:rPr lang="en-US" dirty="0" smtClean="0"/>
              <a:t>E.g., “How long did testing this take last time?”</a:t>
            </a:r>
          </a:p>
          <a:p>
            <a:r>
              <a:rPr lang="en-US" dirty="0" smtClean="0"/>
              <a:t>Else, divide up the tasks.</a:t>
            </a:r>
          </a:p>
          <a:p>
            <a:r>
              <a:rPr lang="en-US" dirty="0" smtClean="0"/>
              <a:t>Be realistic.  I.e., pessimistic.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9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Rayleigh</a:t>
            </a:r>
          </a:p>
          <a:p>
            <a:pPr lvl="1"/>
            <a:r>
              <a:rPr lang="en-US" dirty="0" smtClean="0"/>
              <a:t>Anticipates all stages of the process</a:t>
            </a:r>
          </a:p>
          <a:p>
            <a:pPr lvl="1"/>
            <a:r>
              <a:rPr lang="en-US" dirty="0" smtClean="0"/>
              <a:t>Doesn’t require a ton of previous data</a:t>
            </a:r>
          </a:p>
          <a:p>
            <a:pPr lvl="1"/>
            <a:r>
              <a:rPr lang="en-US" dirty="0" smtClean="0"/>
              <a:t>Estimates Staffing</a:t>
            </a:r>
          </a:p>
          <a:p>
            <a:pPr lvl="1"/>
            <a:r>
              <a:rPr lang="en-US" dirty="0" smtClean="0"/>
              <a:t>Assumes waterfall-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approach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2700" y="3771900"/>
            <a:ext cx="32893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295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PSP’s PROBE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Built for *individual* productivity estimates.</a:t>
            </a:r>
          </a:p>
          <a:p>
            <a:r>
              <a:rPr lang="en-US" dirty="0" smtClean="0"/>
              <a:t>Relies of historical data, feeds back into the process.</a:t>
            </a:r>
          </a:p>
          <a:p>
            <a:r>
              <a:rPr lang="en-US" dirty="0" smtClean="0"/>
              <a:t>Break things into really small steps.</a:t>
            </a:r>
          </a:p>
          <a:p>
            <a:r>
              <a:rPr lang="en-US" dirty="0" smtClean="0"/>
              <a:t>Good for making yourself awesome.</a:t>
            </a:r>
          </a:p>
          <a:p>
            <a:r>
              <a:rPr lang="en-US" dirty="0" smtClean="0"/>
              <a:t>See separate PSP reading, on Moodle.</a:t>
            </a:r>
          </a:p>
          <a:p>
            <a:pPr lvl="1"/>
            <a:r>
              <a:rPr lang="en-US" dirty="0" smtClean="0"/>
              <a:t>Most often used with design / coding / testing.</a:t>
            </a:r>
          </a:p>
          <a:p>
            <a:pPr lvl="1"/>
            <a:r>
              <a:rPr lang="en-US" dirty="0" smtClean="0"/>
              <a:t>Estimate size, time to code, defects.</a:t>
            </a:r>
          </a:p>
          <a:p>
            <a:pPr lvl="1"/>
            <a:r>
              <a:rPr lang="en-US" dirty="0" smtClean="0"/>
              <a:t>Gives you a chance to reflect on your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17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Philips’s Simple Estimation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Relies on your ability to at least estimate small things correctly</a:t>
            </a:r>
          </a:p>
          <a:p>
            <a:r>
              <a:rPr lang="en-US" dirty="0" smtClean="0"/>
              <a:t>Explicitly incorporates error</a:t>
            </a:r>
          </a:p>
          <a:p>
            <a:r>
              <a:rPr lang="en-US" dirty="0" smtClean="0"/>
              <a:t>Easy and will at least get things started</a:t>
            </a:r>
          </a:p>
          <a:p>
            <a:endParaRPr lang="en-US" dirty="0"/>
          </a:p>
          <a:p>
            <a:r>
              <a:rPr lang="en-US" dirty="0" smtClean="0"/>
              <a:t>Estimate  =  </a:t>
            </a:r>
            <a:r>
              <a:rPr lang="en-US" u="sng" dirty="0" smtClean="0"/>
              <a:t>Low + 4* Most Likely + High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					6</a:t>
            </a:r>
          </a:p>
          <a:p>
            <a:r>
              <a:rPr lang="en-US" dirty="0" err="1" smtClean="0"/>
              <a:t>Std</a:t>
            </a:r>
            <a:r>
              <a:rPr lang="en-US" dirty="0" smtClean="0"/>
              <a:t> Deviation  =  </a:t>
            </a:r>
            <a:r>
              <a:rPr lang="en-US" u="sng" dirty="0" smtClean="0"/>
              <a:t>High – Low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			        6</a:t>
            </a:r>
          </a:p>
          <a:p>
            <a:r>
              <a:rPr lang="en-US" dirty="0" smtClean="0"/>
              <a:t>% Error  =  </a:t>
            </a:r>
            <a:r>
              <a:rPr lang="en-US" u="sng" dirty="0" err="1" smtClean="0"/>
              <a:t>Std</a:t>
            </a:r>
            <a:r>
              <a:rPr lang="en-US" u="sng" dirty="0" smtClean="0"/>
              <a:t> Deviation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		     Estimate</a:t>
            </a:r>
          </a:p>
        </p:txBody>
      </p:sp>
    </p:spTree>
    <p:extLst>
      <p:ext uri="{BB962C8B-B14F-4D97-AF65-F5344CB8AC3E}">
        <p14:creationId xmlns:p14="http://schemas.microsoft.com/office/powerpoint/2010/main" val="2073178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use Phillips’ Simple Estimation Technique with the Piano Tuner estimates you did!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0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Estimates vs. Commitments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Takes us back to Dilbert!</a:t>
            </a:r>
          </a:p>
          <a:p>
            <a:r>
              <a:rPr lang="en-US" dirty="0" smtClean="0"/>
              <a:t>An estimate doesn’t mean I’ll do something in that length of time.</a:t>
            </a:r>
          </a:p>
          <a:p>
            <a:r>
              <a:rPr lang="en-US" dirty="0" smtClean="0"/>
              <a:t>Saying that you will – that’s a commitment.</a:t>
            </a:r>
          </a:p>
          <a:p>
            <a:r>
              <a:rPr lang="en-US" dirty="0" smtClean="0"/>
              <a:t>Need to verify if an estimate means that!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62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317</Words>
  <Application>Microsoft Macintosh PowerPoint</Application>
  <PresentationFormat>On-screen Show (4:3)</PresentationFormat>
  <Paragraphs>53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Old School Estimation</vt:lpstr>
      <vt:lpstr>Phillips’ estimation basics</vt:lpstr>
      <vt:lpstr>3 Models</vt:lpstr>
      <vt:lpstr>PSP’s PROBE</vt:lpstr>
      <vt:lpstr>Philips’s Simple Estimation Technique</vt:lpstr>
      <vt:lpstr>Try it out</vt:lpstr>
      <vt:lpstr>Estimates vs. Commitments</vt:lpstr>
    </vt:vector>
  </TitlesOfParts>
  <Company>Rose-Hulman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School Estimation</dc:title>
  <dc:creator>Mike Hewner</dc:creator>
  <cp:lastModifiedBy>Steve Chenoweth</cp:lastModifiedBy>
  <cp:revision>13</cp:revision>
  <dcterms:created xsi:type="dcterms:W3CDTF">2013-09-26T20:31:19Z</dcterms:created>
  <dcterms:modified xsi:type="dcterms:W3CDTF">2015-04-01T14:30:26Z</dcterms:modified>
</cp:coreProperties>
</file>